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4" r:id="rId6"/>
    <p:sldId id="258" r:id="rId7"/>
    <p:sldId id="265" r:id="rId8"/>
    <p:sldId id="266" r:id="rId9"/>
    <p:sldId id="267" r:id="rId10"/>
    <p:sldId id="272" r:id="rId11"/>
    <p:sldId id="273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EDB6E-F9DC-4EC9-A19E-12A8A21AC340}" v="490" dt="2023-05-17T14:41:47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asses\IntroToSciComputing\ImgDenosing\train_loss_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asses\IntroToSciComputing\ImgDenosing\train_loss_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train_loss_2!$B$1</c:f>
              <c:strCache>
                <c:ptCount val="1"/>
                <c:pt idx="0">
                  <c:v>train_UNetR_Loss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train_loss_2!$A$2:$A$51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train_loss_2!$B$2:$B$51</c:f>
              <c:numCache>
                <c:formatCode>General</c:formatCode>
                <c:ptCount val="50"/>
                <c:pt idx="0">
                  <c:v>7.6318999999999999</c:v>
                </c:pt>
                <c:pt idx="1">
                  <c:v>4.8699000000000003</c:v>
                </c:pt>
                <c:pt idx="2">
                  <c:v>4.1200999999999999</c:v>
                </c:pt>
                <c:pt idx="3">
                  <c:v>3.8811</c:v>
                </c:pt>
                <c:pt idx="4">
                  <c:v>3.6549999999999998</c:v>
                </c:pt>
                <c:pt idx="5">
                  <c:v>3.6322000000000001</c:v>
                </c:pt>
                <c:pt idx="6">
                  <c:v>3.5506000000000002</c:v>
                </c:pt>
                <c:pt idx="7">
                  <c:v>3.4579</c:v>
                </c:pt>
                <c:pt idx="8">
                  <c:v>3.5562</c:v>
                </c:pt>
                <c:pt idx="9">
                  <c:v>3.6004999999999998</c:v>
                </c:pt>
                <c:pt idx="10">
                  <c:v>3.5333999999999999</c:v>
                </c:pt>
                <c:pt idx="11">
                  <c:v>3.5756999999999999</c:v>
                </c:pt>
                <c:pt idx="12">
                  <c:v>3.6013999999999999</c:v>
                </c:pt>
                <c:pt idx="13">
                  <c:v>3.6621999999999999</c:v>
                </c:pt>
                <c:pt idx="14">
                  <c:v>3.5566</c:v>
                </c:pt>
                <c:pt idx="15">
                  <c:v>3.64</c:v>
                </c:pt>
                <c:pt idx="16">
                  <c:v>3.7113999999999998</c:v>
                </c:pt>
                <c:pt idx="17">
                  <c:v>3.6819000000000002</c:v>
                </c:pt>
                <c:pt idx="18">
                  <c:v>3.5951</c:v>
                </c:pt>
                <c:pt idx="19">
                  <c:v>3.6139999999999999</c:v>
                </c:pt>
                <c:pt idx="20">
                  <c:v>3.6118000000000001</c:v>
                </c:pt>
                <c:pt idx="21">
                  <c:v>3.5806</c:v>
                </c:pt>
                <c:pt idx="22">
                  <c:v>3.5607000000000002</c:v>
                </c:pt>
                <c:pt idx="23">
                  <c:v>3.5347</c:v>
                </c:pt>
                <c:pt idx="24">
                  <c:v>3.6396000000000002</c:v>
                </c:pt>
                <c:pt idx="25">
                  <c:v>3.4821</c:v>
                </c:pt>
                <c:pt idx="26">
                  <c:v>3.4369000000000001</c:v>
                </c:pt>
                <c:pt idx="27">
                  <c:v>3.4323999999999999</c:v>
                </c:pt>
                <c:pt idx="28">
                  <c:v>3.3391000000000002</c:v>
                </c:pt>
                <c:pt idx="29">
                  <c:v>3.3016000000000001</c:v>
                </c:pt>
                <c:pt idx="30">
                  <c:v>3.2538999999999998</c:v>
                </c:pt>
                <c:pt idx="31">
                  <c:v>3.1522999999999999</c:v>
                </c:pt>
                <c:pt idx="32">
                  <c:v>3.1697000000000002</c:v>
                </c:pt>
                <c:pt idx="33">
                  <c:v>3.2265000000000001</c:v>
                </c:pt>
                <c:pt idx="34">
                  <c:v>3.3260000000000001</c:v>
                </c:pt>
                <c:pt idx="35">
                  <c:v>3.1796000000000002</c:v>
                </c:pt>
                <c:pt idx="36">
                  <c:v>3.1652</c:v>
                </c:pt>
                <c:pt idx="37">
                  <c:v>3.1596000000000002</c:v>
                </c:pt>
                <c:pt idx="38">
                  <c:v>3.1484999999999999</c:v>
                </c:pt>
                <c:pt idx="39">
                  <c:v>3.2052999999999998</c:v>
                </c:pt>
                <c:pt idx="40">
                  <c:v>3.2035999999999998</c:v>
                </c:pt>
                <c:pt idx="41">
                  <c:v>3.2189999999999999</c:v>
                </c:pt>
                <c:pt idx="42">
                  <c:v>3.2648999999999999</c:v>
                </c:pt>
                <c:pt idx="43">
                  <c:v>3.2566999999999999</c:v>
                </c:pt>
                <c:pt idx="44">
                  <c:v>3.2875000000000001</c:v>
                </c:pt>
                <c:pt idx="45">
                  <c:v>3.2724000000000002</c:v>
                </c:pt>
                <c:pt idx="46">
                  <c:v>3.2627999999999999</c:v>
                </c:pt>
                <c:pt idx="47">
                  <c:v>3.2623000000000002</c:v>
                </c:pt>
                <c:pt idx="48">
                  <c:v>3.2418</c:v>
                </c:pt>
                <c:pt idx="49">
                  <c:v>3.2456999999999998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52-4499-A2BA-E469B9B78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49904"/>
        <c:axId val="121250384"/>
      </c:scatterChart>
      <c:valAx>
        <c:axId val="12124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0384"/>
        <c:crosses val="autoZero"/>
        <c:crossBetween val="midCat"/>
      </c:valAx>
      <c:valAx>
        <c:axId val="12125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49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train_loss_2!$F$1</c:f>
              <c:strCache>
                <c:ptCount val="1"/>
                <c:pt idx="0">
                  <c:v>valid_psnr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train_loss_2!$A$2:$A$51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train_loss_2!$F$2:$F$51</c:f>
              <c:numCache>
                <c:formatCode>General</c:formatCode>
                <c:ptCount val="50"/>
                <c:pt idx="0">
                  <c:v>31.4175</c:v>
                </c:pt>
                <c:pt idx="1">
                  <c:v>33.797499999999999</c:v>
                </c:pt>
                <c:pt idx="2">
                  <c:v>34.8142</c:v>
                </c:pt>
                <c:pt idx="3">
                  <c:v>35.577100000000002</c:v>
                </c:pt>
                <c:pt idx="4">
                  <c:v>36.118299999999998</c:v>
                </c:pt>
                <c:pt idx="5">
                  <c:v>36.3596</c:v>
                </c:pt>
                <c:pt idx="6">
                  <c:v>36.568899999999999</c:v>
                </c:pt>
                <c:pt idx="7">
                  <c:v>36.750799999999998</c:v>
                </c:pt>
                <c:pt idx="8">
                  <c:v>36.664999999999999</c:v>
                </c:pt>
                <c:pt idx="9">
                  <c:v>36.791400000000003</c:v>
                </c:pt>
                <c:pt idx="10">
                  <c:v>36.870100000000001</c:v>
                </c:pt>
                <c:pt idx="11">
                  <c:v>36.631700000000002</c:v>
                </c:pt>
                <c:pt idx="12">
                  <c:v>37.234699999999997</c:v>
                </c:pt>
                <c:pt idx="13">
                  <c:v>37.191499999999998</c:v>
                </c:pt>
                <c:pt idx="14">
                  <c:v>37.281500000000001</c:v>
                </c:pt>
                <c:pt idx="15">
                  <c:v>37.4619</c:v>
                </c:pt>
                <c:pt idx="16">
                  <c:v>37.253399999999999</c:v>
                </c:pt>
                <c:pt idx="17">
                  <c:v>37.348500000000001</c:v>
                </c:pt>
                <c:pt idx="18">
                  <c:v>37.532899999999998</c:v>
                </c:pt>
                <c:pt idx="19">
                  <c:v>37.327500000000001</c:v>
                </c:pt>
                <c:pt idx="20">
                  <c:v>37.493499999999997</c:v>
                </c:pt>
                <c:pt idx="21">
                  <c:v>37.398099999999999</c:v>
                </c:pt>
                <c:pt idx="22">
                  <c:v>37.5227</c:v>
                </c:pt>
                <c:pt idx="23">
                  <c:v>37.5822</c:v>
                </c:pt>
                <c:pt idx="24">
                  <c:v>37.569000000000003</c:v>
                </c:pt>
                <c:pt idx="25">
                  <c:v>37.4741</c:v>
                </c:pt>
                <c:pt idx="26">
                  <c:v>37.645899999999997</c:v>
                </c:pt>
                <c:pt idx="27">
                  <c:v>37.572299999999998</c:v>
                </c:pt>
                <c:pt idx="28">
                  <c:v>37.585599999999999</c:v>
                </c:pt>
                <c:pt idx="29">
                  <c:v>37.551200000000001</c:v>
                </c:pt>
                <c:pt idx="30">
                  <c:v>37.6813</c:v>
                </c:pt>
                <c:pt idx="31">
                  <c:v>37.651200000000003</c:v>
                </c:pt>
                <c:pt idx="32">
                  <c:v>37.690100000000001</c:v>
                </c:pt>
                <c:pt idx="33">
                  <c:v>37.697899999999997</c:v>
                </c:pt>
                <c:pt idx="34">
                  <c:v>37.717199999999998</c:v>
                </c:pt>
                <c:pt idx="35">
                  <c:v>37.771299999999997</c:v>
                </c:pt>
                <c:pt idx="36">
                  <c:v>37.726399999999998</c:v>
                </c:pt>
                <c:pt idx="37">
                  <c:v>37.720999999999997</c:v>
                </c:pt>
                <c:pt idx="38">
                  <c:v>37.781399999999998</c:v>
                </c:pt>
                <c:pt idx="39">
                  <c:v>37.725700000000003</c:v>
                </c:pt>
                <c:pt idx="40">
                  <c:v>37.761499999999998</c:v>
                </c:pt>
                <c:pt idx="41">
                  <c:v>37.788600000000002</c:v>
                </c:pt>
                <c:pt idx="42">
                  <c:v>37.749600000000001</c:v>
                </c:pt>
                <c:pt idx="43">
                  <c:v>37.770200000000003</c:v>
                </c:pt>
                <c:pt idx="44">
                  <c:v>37.740499999999997</c:v>
                </c:pt>
                <c:pt idx="45">
                  <c:v>37.734699999999997</c:v>
                </c:pt>
                <c:pt idx="46">
                  <c:v>37.755200000000002</c:v>
                </c:pt>
                <c:pt idx="47">
                  <c:v>37.743600000000001</c:v>
                </c:pt>
                <c:pt idx="48">
                  <c:v>37.756799999999998</c:v>
                </c:pt>
                <c:pt idx="49">
                  <c:v>37.756799999999998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26-4A91-BF9F-246D59A04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6460832"/>
        <c:axId val="1496461792"/>
      </c:scatterChart>
      <c:scatterChart>
        <c:scatterStyle val="smoothMarker"/>
        <c:varyColors val="0"/>
        <c:ser>
          <c:idx val="1"/>
          <c:order val="1"/>
          <c:tx>
            <c:strRef>
              <c:f>train_loss_2!$G$1</c:f>
              <c:strCache>
                <c:ptCount val="1"/>
                <c:pt idx="0">
                  <c:v>valid_ssim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train_loss_2!$A$2:$A$51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train_loss_2!$G$2:$G$51</c:f>
              <c:numCache>
                <c:formatCode>General</c:formatCode>
                <c:ptCount val="50"/>
                <c:pt idx="0">
                  <c:v>0.68220000000000003</c:v>
                </c:pt>
                <c:pt idx="1">
                  <c:v>0.79449999999999998</c:v>
                </c:pt>
                <c:pt idx="2">
                  <c:v>0.83340000000000003</c:v>
                </c:pt>
                <c:pt idx="3">
                  <c:v>0.85819999999999996</c:v>
                </c:pt>
                <c:pt idx="4">
                  <c:v>0.87880000000000003</c:v>
                </c:pt>
                <c:pt idx="5">
                  <c:v>0.88739999999999997</c:v>
                </c:pt>
                <c:pt idx="6">
                  <c:v>0.89129999999999998</c:v>
                </c:pt>
                <c:pt idx="7">
                  <c:v>0.89339999999999997</c:v>
                </c:pt>
                <c:pt idx="8">
                  <c:v>0.8931</c:v>
                </c:pt>
                <c:pt idx="9">
                  <c:v>0.89449999999999996</c:v>
                </c:pt>
                <c:pt idx="10">
                  <c:v>0.89390000000000003</c:v>
                </c:pt>
                <c:pt idx="11">
                  <c:v>0.89490000000000003</c:v>
                </c:pt>
                <c:pt idx="12">
                  <c:v>0.89790000000000003</c:v>
                </c:pt>
                <c:pt idx="13">
                  <c:v>0.89480000000000004</c:v>
                </c:pt>
                <c:pt idx="14">
                  <c:v>0.89759999999999995</c:v>
                </c:pt>
                <c:pt idx="15">
                  <c:v>0.89890000000000003</c:v>
                </c:pt>
                <c:pt idx="16">
                  <c:v>0.89729999999999999</c:v>
                </c:pt>
                <c:pt idx="17">
                  <c:v>0.89890000000000003</c:v>
                </c:pt>
                <c:pt idx="18">
                  <c:v>0.89929999999999999</c:v>
                </c:pt>
                <c:pt idx="19">
                  <c:v>0.89939999999999998</c:v>
                </c:pt>
                <c:pt idx="20">
                  <c:v>0.89890000000000003</c:v>
                </c:pt>
                <c:pt idx="21">
                  <c:v>0.90039999999999998</c:v>
                </c:pt>
                <c:pt idx="22">
                  <c:v>0.89970000000000006</c:v>
                </c:pt>
                <c:pt idx="23">
                  <c:v>0.89910000000000001</c:v>
                </c:pt>
                <c:pt idx="24">
                  <c:v>0.89980000000000004</c:v>
                </c:pt>
                <c:pt idx="25">
                  <c:v>0.89939999999999998</c:v>
                </c:pt>
                <c:pt idx="26">
                  <c:v>0.90090000000000003</c:v>
                </c:pt>
                <c:pt idx="27">
                  <c:v>0.89970000000000006</c:v>
                </c:pt>
                <c:pt idx="28">
                  <c:v>0.90080000000000005</c:v>
                </c:pt>
                <c:pt idx="29">
                  <c:v>0.89959999999999996</c:v>
                </c:pt>
                <c:pt idx="30">
                  <c:v>0.90129999999999999</c:v>
                </c:pt>
                <c:pt idx="31">
                  <c:v>0.90069999999999995</c:v>
                </c:pt>
                <c:pt idx="32">
                  <c:v>0.9012</c:v>
                </c:pt>
                <c:pt idx="33">
                  <c:v>0.90129999999999999</c:v>
                </c:pt>
                <c:pt idx="34">
                  <c:v>0.90200000000000002</c:v>
                </c:pt>
                <c:pt idx="35">
                  <c:v>0.90190000000000003</c:v>
                </c:pt>
                <c:pt idx="36">
                  <c:v>0.90290000000000004</c:v>
                </c:pt>
                <c:pt idx="37">
                  <c:v>0.90200000000000002</c:v>
                </c:pt>
                <c:pt idx="38">
                  <c:v>0.90259999999999996</c:v>
                </c:pt>
                <c:pt idx="39">
                  <c:v>0.90210000000000001</c:v>
                </c:pt>
                <c:pt idx="40">
                  <c:v>0.90259999999999996</c:v>
                </c:pt>
                <c:pt idx="41">
                  <c:v>0.90300000000000002</c:v>
                </c:pt>
                <c:pt idx="42">
                  <c:v>0.90269999999999995</c:v>
                </c:pt>
                <c:pt idx="43">
                  <c:v>0.90249999999999997</c:v>
                </c:pt>
                <c:pt idx="44">
                  <c:v>0.90259999999999996</c:v>
                </c:pt>
                <c:pt idx="45">
                  <c:v>0.90259999999999996</c:v>
                </c:pt>
                <c:pt idx="46">
                  <c:v>0.90269999999999995</c:v>
                </c:pt>
                <c:pt idx="47">
                  <c:v>0.90269999999999995</c:v>
                </c:pt>
                <c:pt idx="48">
                  <c:v>0.90269999999999995</c:v>
                </c:pt>
                <c:pt idx="49">
                  <c:v>0.90269999999999995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26-4A91-BF9F-246D59A04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389376"/>
        <c:axId val="176388896"/>
      </c:scatterChart>
      <c:valAx>
        <c:axId val="149646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461792"/>
        <c:crosses val="autoZero"/>
        <c:crossBetween val="midCat"/>
      </c:valAx>
      <c:valAx>
        <c:axId val="149646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460832"/>
        <c:crosses val="autoZero"/>
        <c:crossBetween val="midCat"/>
      </c:valAx>
      <c:valAx>
        <c:axId val="1763888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89376"/>
        <c:crosses val="max"/>
        <c:crossBetween val="midCat"/>
      </c:valAx>
      <c:valAx>
        <c:axId val="176389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388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1E22F-CACC-440E-BC52-82445291225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6CFA4-7228-4088-88A5-DBC3123D3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1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CFA4-7228-4088-88A5-DBC3123D33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CFA4-7228-4088-88A5-DBC3123D33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6CFA4-7228-4088-88A5-DBC3123D33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B8E6-0710-F200-CBE5-CACE7D8C1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72D60-B4BB-ECC0-01B7-E2A6BD7D8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F710-FBF8-2302-61C7-D3C919B1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48F5B-4037-F757-9F8B-F08B6B8EF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3139-C961-31D2-A02A-222CDE6D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4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6430-29B7-D370-58F8-076BB863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DA2BE-331D-EB42-96B5-AA7D36B33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78CB-750D-945D-D4CC-EA0AA33D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39136-1A15-2943-DF75-5FD9DEC0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4EAE-AD71-0936-EB4A-347273E8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6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1FF0-F60F-D6F5-A9CC-980A8C649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BD46C-572D-C82E-E662-B63E85121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92A7-C52D-F8B2-61DC-9347F678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5A0F-96F0-1274-A3B3-3F2ECCEC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04A5D-BDDB-5A5E-73E1-07DD34A8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E0DD-C4A7-222E-9F94-F4B2F162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9F25-0864-9397-040A-DC92AC4F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15E5F-2670-1464-A198-7D9C38DF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69146-594B-7F78-EE6C-B20A1EF1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D6E2-8D3B-CEFF-7539-AE379609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1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F646-B346-AF60-43A8-9B683714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DC16-F8A7-8A01-2F61-0E5A0FFB9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1AF5D-454A-D39D-8C98-DC863684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6CDD-2113-EA68-A28C-13208A4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783F-41A8-E8C8-46BF-3179B1AC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F894-6EE9-4B19-9FAD-4D7574B4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1191-563D-5EBD-E953-F1A7DC4A0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4CEBD-9DCB-4E5A-3FCC-6C0961FAA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13F26-DBB7-BEC4-08E6-A49F2255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5C9E2-9E09-5592-07AB-47DA43A5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E666D-3456-29AB-522C-E65B75C4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BF7D-0552-23A7-6A3F-E54F8246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8B995-72E4-4510-E4EA-AEEEAB574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52AE2-6D08-86CA-CAD5-393BCD67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155AF-3AF3-4E5B-3D7A-1AE99CCF4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D77E8-82F5-EEA8-3055-AE9A76BA8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447F4-CA52-508F-00B8-F40A58E9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ED8DE-4E94-CAA9-7D60-5417B374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A9D03-5A36-7790-0E29-689F340E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5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FD4-FBC6-C487-A1DB-10E688CB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2B709-00B0-5407-7D34-26AB402B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E79F0-9CD4-AF90-20BD-9CB54D99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B970F-9CD9-8A42-9E59-B44837C8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B4BBE-9CC0-DAFB-E6BF-74AF7B77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FEE27-AF66-1D6D-046F-BE0F9279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CF467-B5FB-7437-FF6B-CB29D894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1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377A-B033-6942-48EE-8EA89A33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54330-10A1-BA5F-6048-4025ADD1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B2F8D-BE58-8E2C-342B-111C9FF56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57057-CA67-77C1-CC8B-79FBB43E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C158-B7FB-C804-9846-DEE6C201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2F4E9-83C1-3062-1989-1C6C5900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03DD-D908-2872-B481-D75F291C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74207-4EB4-F06D-AC05-EFD90F041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42A12-178B-A245-28C5-DED8B72D4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77943-6478-E0EB-CD15-6A8BB913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1D4C5-BCC1-AB7E-6DE8-37B90F78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A5C7C-B665-B441-D7D1-9E2E2910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54C43-5752-7354-8E79-5D582B19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B892E-A48D-3232-152D-DD9D1F8D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1210E-6A99-D3B0-61DD-3E5AB6C06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3D22-01E5-4F9E-8BDD-11D8C2B14CE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D6F7-B49A-66ED-A0D5-9E6AAB27D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0101-4CFF-16A9-DD02-EE1F8A211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83F55-85D7-4032-9DB1-B3CD4E1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9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azlabs.com/denoise-ai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E15BA-D972-BF50-7A62-1DC8B5CE9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8" r="25597" b="42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B5573-38DC-AA82-FCA6-F7655227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/>
              <a:t>GAN Image Denoising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CB0A3-3636-09B9-B60F-47CAB162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/>
              <a:t>Tiansheng Wang</a:t>
            </a:r>
          </a:p>
          <a:p>
            <a:pPr algn="l"/>
            <a:endParaRPr lang="en-US" sz="2000"/>
          </a:p>
          <a:p>
            <a:pPr algn="l"/>
            <a:r>
              <a:rPr lang="en-US" altLang="zh-CN" sz="2000" i="1"/>
              <a:t>‘Introduction to Scientific Computing’</a:t>
            </a:r>
            <a:endParaRPr lang="en-US" sz="2000" i="1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9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D1A3770-2634-121B-3F64-1F235EBF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" r="328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82B58-EF8C-43C7-7B61-2959E893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 for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E96DC-A463-D742-A2B4-EDADED602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Introduction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CC0F8-25A5-0DEE-C822-C8CD5B3D74FF}"/>
              </a:ext>
            </a:extLst>
          </p:cNvPr>
          <p:cNvSpPr txBox="1"/>
          <p:nvPr/>
        </p:nvSpPr>
        <p:spPr>
          <a:xfrm>
            <a:off x="838200" y="4274344"/>
            <a:ext cx="1101138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Denoising</a:t>
            </a:r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 --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 the sensor limitations to gain better image quality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8873-58F8-D194-745A-71AEE09B6D80}"/>
              </a:ext>
            </a:extLst>
          </p:cNvPr>
          <p:cNvSpPr txBox="1"/>
          <p:nvPr/>
        </p:nvSpPr>
        <p:spPr>
          <a:xfrm>
            <a:off x="838200" y="1690688"/>
            <a:ext cx="928964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  <a:lvl2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2pPr>
          </a:lstStyle>
          <a:p>
            <a:r>
              <a:rPr lang="en-US"/>
              <a:t>Where does the image noise come from?</a:t>
            </a:r>
          </a:p>
        </p:txBody>
      </p:sp>
      <p:pic>
        <p:nvPicPr>
          <p:cNvPr id="20" name="Picture 2" descr="What is a CMOS sensor ?">
            <a:extLst>
              <a:ext uri="{FF2B5EF4-FFF2-40B4-BE49-F238E27FC236}">
                <a16:creationId xmlns:a16="http://schemas.microsoft.com/office/drawing/2014/main" id="{18E730A2-E623-E28F-3B20-58B90EE4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9" y="2183531"/>
            <a:ext cx="1864273" cy="14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lareFX Dirt Lens Effect (Battlefield 3 like) - Unity Forum">
            <a:extLst>
              <a:ext uri="{FF2B5EF4-FFF2-40B4-BE49-F238E27FC236}">
                <a16:creationId xmlns:a16="http://schemas.microsoft.com/office/drawing/2014/main" id="{BC2D1CBE-E7DE-6885-C558-E0042D42D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512" y="2175482"/>
            <a:ext cx="2517056" cy="141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82">
            <a:extLst>
              <a:ext uri="{FF2B5EF4-FFF2-40B4-BE49-F238E27FC236}">
                <a16:creationId xmlns:a16="http://schemas.microsoft.com/office/drawing/2014/main" id="{9D9996AC-B3DC-016D-FDE3-6F5C4C929EFC}"/>
              </a:ext>
            </a:extLst>
          </p:cNvPr>
          <p:cNvGrpSpPr/>
          <p:nvPr/>
        </p:nvGrpSpPr>
        <p:grpSpPr>
          <a:xfrm>
            <a:off x="615338" y="4929644"/>
            <a:ext cx="10958276" cy="1573440"/>
            <a:chOff x="3618283" y="4959639"/>
            <a:chExt cx="8503466" cy="1220967"/>
          </a:xfrm>
        </p:grpSpPr>
        <p:pic>
          <p:nvPicPr>
            <p:cNvPr id="23" name="图片 68">
              <a:extLst>
                <a:ext uri="{FF2B5EF4-FFF2-40B4-BE49-F238E27FC236}">
                  <a16:creationId xmlns:a16="http://schemas.microsoft.com/office/drawing/2014/main" id="{4A668A20-7158-3CAD-1069-AAC9ACF37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283" y="4959639"/>
              <a:ext cx="1628592" cy="12209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图片 70">
              <a:extLst>
                <a:ext uri="{FF2B5EF4-FFF2-40B4-BE49-F238E27FC236}">
                  <a16:creationId xmlns:a16="http://schemas.microsoft.com/office/drawing/2014/main" id="{A1B1B5AC-46C7-EBA5-79FC-A685EBC9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42" y="4959639"/>
              <a:ext cx="1628592" cy="1220967"/>
            </a:xfrm>
            <a:prstGeom prst="rect">
              <a:avLst/>
            </a:prstGeom>
          </p:spPr>
        </p:pic>
        <p:pic>
          <p:nvPicPr>
            <p:cNvPr id="25" name="图片 72">
              <a:extLst>
                <a:ext uri="{FF2B5EF4-FFF2-40B4-BE49-F238E27FC236}">
                  <a16:creationId xmlns:a16="http://schemas.microsoft.com/office/drawing/2014/main" id="{15708A6E-C274-5B51-DC81-A267CDF4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01" y="4959639"/>
              <a:ext cx="1628591" cy="1220966"/>
            </a:xfrm>
            <a:prstGeom prst="rect">
              <a:avLst/>
            </a:prstGeom>
          </p:spPr>
        </p:pic>
        <p:pic>
          <p:nvPicPr>
            <p:cNvPr id="26" name="图片 74">
              <a:extLst>
                <a:ext uri="{FF2B5EF4-FFF2-40B4-BE49-F238E27FC236}">
                  <a16:creationId xmlns:a16="http://schemas.microsoft.com/office/drawing/2014/main" id="{396B80EE-115B-B416-49B8-DC2B47FF0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59" y="4959969"/>
              <a:ext cx="1627713" cy="1220307"/>
            </a:xfrm>
            <a:prstGeom prst="rect">
              <a:avLst/>
            </a:prstGeom>
          </p:spPr>
        </p:pic>
        <p:pic>
          <p:nvPicPr>
            <p:cNvPr id="27" name="图片 78">
              <a:extLst>
                <a:ext uri="{FF2B5EF4-FFF2-40B4-BE49-F238E27FC236}">
                  <a16:creationId xmlns:a16="http://schemas.microsoft.com/office/drawing/2014/main" id="{F43D8CA8-1B71-8DB1-D278-43646143D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4037" y="4959969"/>
              <a:ext cx="1627712" cy="122030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57D4D0-0626-DE31-6075-6354463C6844}"/>
              </a:ext>
            </a:extLst>
          </p:cNvPr>
          <p:cNvSpPr txBox="1"/>
          <p:nvPr/>
        </p:nvSpPr>
        <p:spPr>
          <a:xfrm>
            <a:off x="5194679" y="3589748"/>
            <a:ext cx="420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en-US"/>
              <a:t>Environmental Factors</a:t>
            </a:r>
          </a:p>
          <a:p>
            <a:pPr marL="0" lvl="1" algn="ctr"/>
            <a:r>
              <a:rPr lang="en-US"/>
              <a:t>(dust on the lens)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03E95-3749-7C41-603A-56ED2EBEC41E}"/>
              </a:ext>
            </a:extLst>
          </p:cNvPr>
          <p:cNvSpPr txBox="1"/>
          <p:nvPr/>
        </p:nvSpPr>
        <p:spPr>
          <a:xfrm>
            <a:off x="1467862" y="3589748"/>
            <a:ext cx="3365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en-US"/>
              <a:t>Sensor limitations</a:t>
            </a:r>
          </a:p>
          <a:p>
            <a:pPr marL="0" lvl="1" algn="ctr"/>
            <a:r>
              <a:rPr lang="en-US"/>
              <a:t>(cannot obtain enough light)</a:t>
            </a:r>
          </a:p>
        </p:txBody>
      </p:sp>
    </p:spTree>
    <p:extLst>
      <p:ext uri="{BB962C8B-B14F-4D97-AF65-F5344CB8AC3E}">
        <p14:creationId xmlns:p14="http://schemas.microsoft.com/office/powerpoint/2010/main" val="40778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Background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58DE6-20C8-9B4E-A3DF-34004F96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81" y="1850496"/>
            <a:ext cx="5195573" cy="33657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86F7-889A-61F2-A666-F123FED1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570"/>
            <a:ext cx="5504633" cy="3704256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US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Traditional methods using filters:</a:t>
            </a:r>
          </a:p>
          <a:p>
            <a:pPr marL="582930" lvl="1" indent="-194310" defTabSz="777240">
              <a:spcBef>
                <a:spcPts val="425"/>
              </a:spcBef>
            </a:pP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mean, median, biliteral, wavelet filtering</a:t>
            </a:r>
          </a:p>
          <a:p>
            <a:pPr marL="582930" lvl="1" indent="-194310" defTabSz="777240">
              <a:spcBef>
                <a:spcPts val="425"/>
              </a:spcBef>
            </a:pP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Non-local-mean, </a:t>
            </a:r>
            <a:r>
              <a:rPr lang="en-US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BM3D(2010)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US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 methods: </a:t>
            </a:r>
          </a:p>
          <a:p>
            <a:pPr marL="582930" lvl="1" indent="-194310" defTabSz="777240">
              <a:spcBef>
                <a:spcPts val="425"/>
              </a:spcBef>
            </a:pPr>
            <a:r>
              <a:rPr lang="en-US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CNNs</a:t>
            </a: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Deep Denoising CNN(</a:t>
            </a:r>
            <a:r>
              <a:rPr lang="en-US" sz="204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DnCNN</a:t>
            </a: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582930" lvl="1" indent="-194310" defTabSz="777240">
              <a:spcBef>
                <a:spcPts val="425"/>
              </a:spcBef>
            </a:pPr>
            <a:r>
              <a:rPr lang="en-US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GANs</a:t>
            </a: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Noise2Noise (N2N) / </a:t>
            </a:r>
            <a:r>
              <a:rPr lang="en-US" sz="204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CycleGAN</a:t>
            </a:r>
            <a:endParaRPr lang="en-US" sz="20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82930" lvl="1" indent="-194310" defTabSz="777240">
              <a:spcBef>
                <a:spcPts val="425"/>
              </a:spcBef>
            </a:pPr>
            <a:r>
              <a:rPr lang="en-US" sz="2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Newer… </a:t>
            </a:r>
            <a:r>
              <a:rPr lang="en-US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Transformers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45CD9-A7C6-5744-6465-70F832DA59F5}"/>
              </a:ext>
            </a:extLst>
          </p:cNvPr>
          <p:cNvSpPr txBox="1"/>
          <p:nvPr/>
        </p:nvSpPr>
        <p:spPr>
          <a:xfrm>
            <a:off x="6949603" y="5655148"/>
            <a:ext cx="4398101" cy="3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77240">
              <a:spcAft>
                <a:spcPts val="600"/>
              </a:spcAft>
            </a:pPr>
            <a:r>
              <a:rPr lang="en-US" altLang="zh-CN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https://www.topazlabs.com/denoise-ai</a:t>
            </a:r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C3CC457-334F-B787-A93A-48568F9B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9" y="4575955"/>
            <a:ext cx="5736065" cy="1243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CEB0F-8563-8B1E-2A9A-8162C65A3B19}"/>
              </a:ext>
            </a:extLst>
          </p:cNvPr>
          <p:cNvSpPr txBox="1"/>
          <p:nvPr/>
        </p:nvSpPr>
        <p:spPr>
          <a:xfrm>
            <a:off x="1956877" y="5915851"/>
            <a:ext cx="303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4310" indent="-194310" algn="ctr" defTabSz="777240">
              <a:spcBef>
                <a:spcPts val="850"/>
              </a:spcBef>
            </a:pPr>
            <a:r>
              <a:rPr lang="en-US" altLang="zh-CN" sz="18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DnCNN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37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Network Structure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E04A6-AEE5-1411-3A14-C250B4E9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64" y="1661520"/>
            <a:ext cx="5465476" cy="3234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236FC-D47C-D3C9-5368-D8A7095B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004" y="1603407"/>
            <a:ext cx="3625013" cy="1825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F815C-B23E-5374-BF56-27DF3D85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4" y="3881585"/>
            <a:ext cx="3965126" cy="2489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2B0E03-3226-DCD5-79FC-DB5AA2AF5AF3}"/>
              </a:ext>
            </a:extLst>
          </p:cNvPr>
          <p:cNvSpPr txBox="1"/>
          <p:nvPr/>
        </p:nvSpPr>
        <p:spPr>
          <a:xfrm>
            <a:off x="8054949" y="3397953"/>
            <a:ext cx="236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0" lvl="1" algn="ctr"/>
          </a:lstStyle>
          <a:p>
            <a:pPr lvl="1"/>
            <a:r>
              <a:rPr lang="en-US"/>
              <a:t>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31D17-0F82-EACC-07DE-86617FE81A2A}"/>
              </a:ext>
            </a:extLst>
          </p:cNvPr>
          <p:cNvSpPr txBox="1"/>
          <p:nvPr/>
        </p:nvSpPr>
        <p:spPr>
          <a:xfrm>
            <a:off x="7782944" y="6370642"/>
            <a:ext cx="290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en-US"/>
              <a:t>Denoiser &amp; 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6A62D-7A23-D4F0-5AD0-A8A0C711900C}"/>
              </a:ext>
            </a:extLst>
          </p:cNvPr>
          <p:cNvSpPr txBox="1"/>
          <p:nvPr/>
        </p:nvSpPr>
        <p:spPr>
          <a:xfrm>
            <a:off x="2215355" y="5011813"/>
            <a:ext cx="282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en-US"/>
              <a:t>Overall Network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3D18C-68B7-0D96-6877-8F38EF1364CA}"/>
              </a:ext>
            </a:extLst>
          </p:cNvPr>
          <p:cNvSpPr txBox="1"/>
          <p:nvPr/>
        </p:nvSpPr>
        <p:spPr>
          <a:xfrm>
            <a:off x="464854" y="6269440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Yue,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Zongsheng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Qian Zhao, Lei Zhang, and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Deyu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Meng. "Dual adversarial network: Toward real-world noise removal and noise generation." In Computer Vision–ECCV 2020: 16th European Conference, Glasgow, UK, August 23–28, 2020, Proceedings, Part X 16, pp. 41-58. Springer International Publishing, 2020.</a:t>
            </a: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7E5CE0-5B26-6D3B-8B96-EDA9F7BD2A02}"/>
              </a:ext>
            </a:extLst>
          </p:cNvPr>
          <p:cNvSpPr txBox="1"/>
          <p:nvPr/>
        </p:nvSpPr>
        <p:spPr>
          <a:xfrm>
            <a:off x="2576229" y="5345006"/>
            <a:ext cx="2100546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lvl="1" indent="-285750" defTabSz="777240"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zh-CN" sz="180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3 components</a:t>
            </a:r>
          </a:p>
          <a:p>
            <a:pPr marL="91440" lvl="1" indent="-285750" defTabSz="777240">
              <a:spcBef>
                <a:spcPts val="425"/>
              </a:spcBef>
              <a:buFont typeface="Arial" panose="020B0604020202020204" pitchFamily="34" charset="0"/>
              <a:buChar char="•"/>
            </a:pPr>
            <a:r>
              <a:rPr lang="en-US" altLang="zh-CN" sz="180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Train end-to-end</a:t>
            </a:r>
            <a:endParaRPr lang="en-US" sz="1800" kern="120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80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Training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213FB-FCFA-41A7-238C-698327E021FC}"/>
              </a:ext>
            </a:extLst>
          </p:cNvPr>
          <p:cNvSpPr txBox="1"/>
          <p:nvPr/>
        </p:nvSpPr>
        <p:spPr>
          <a:xfrm>
            <a:off x="841248" y="1808684"/>
            <a:ext cx="57691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Datasets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/>
              <a:t>SIDD: Smartphone Image Denoising Dataset(2018)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/>
              <a:t>Images captured by 5 different smartphones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70C0"/>
                </a:solidFill>
              </a:rPr>
              <a:t>Aligned noisy / ground-truth image pairs</a:t>
            </a:r>
            <a:r>
              <a:rPr lang="en-US"/>
              <a:t>(use image sequences to obtain high-quality </a:t>
            </a:r>
            <a:r>
              <a:rPr lang="en-US" err="1"/>
              <a:t>gt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Augmentation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/>
              <a:t>Random Crop / Flip / Rotate(90/180/270)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70C0"/>
                </a:solidFill>
              </a:rPr>
              <a:t>No arbitrary rotation and global color or light adjustment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Training progress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/>
              <a:t>Trained on a local desktop with GPU/CUDA acceleration(i7 12700k + RTX 4090)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70C0"/>
                </a:solidFill>
              </a:rPr>
              <a:t>50 epochs / </a:t>
            </a:r>
            <a:r>
              <a:rPr lang="en-US" altLang="zh-CN" err="1">
                <a:solidFill>
                  <a:srgbClr val="0070C0"/>
                </a:solidFill>
              </a:rPr>
              <a:t>AdamW</a:t>
            </a:r>
            <a:r>
              <a:rPr lang="en-US" altLang="zh-CN">
                <a:solidFill>
                  <a:srgbClr val="0070C0"/>
                </a:solidFill>
              </a:rPr>
              <a:t> Optimizer / batch size 16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70C0"/>
                </a:solidFill>
              </a:rPr>
              <a:t>Cost about 6.5 hours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/>
              <a:t>Loss on validation set during training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E47C11-CDE9-036F-2150-736C2E455E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081852"/>
              </p:ext>
            </p:extLst>
          </p:nvPr>
        </p:nvGraphicFramePr>
        <p:xfrm>
          <a:off x="6892924" y="1632718"/>
          <a:ext cx="4143170" cy="2485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BB3F33-A271-9082-A03F-2A50B9245A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695943"/>
              </p:ext>
            </p:extLst>
          </p:nvPr>
        </p:nvGraphicFramePr>
        <p:xfrm>
          <a:off x="6892924" y="4145022"/>
          <a:ext cx="4143170" cy="2485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933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Results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53800-2528-7A31-6484-92A09C6830F3}"/>
              </a:ext>
            </a:extLst>
          </p:cNvPr>
          <p:cNvSpPr txBox="1"/>
          <p:nvPr/>
        </p:nvSpPr>
        <p:spPr>
          <a:xfrm>
            <a:off x="841248" y="1746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Results on validation datasets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705C9-EEA0-E4AB-8731-3C8EA28E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466"/>
            <a:ext cx="12192000" cy="3896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731C2-A772-FE72-AC88-09870BA6CDAA}"/>
              </a:ext>
            </a:extLst>
          </p:cNvPr>
          <p:cNvSpPr txBox="1"/>
          <p:nvPr/>
        </p:nvSpPr>
        <p:spPr>
          <a:xfrm>
            <a:off x="9070848" y="6131076"/>
            <a:ext cx="290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/>
              <a:t>Noise has been removed.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Results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53800-2528-7A31-6484-92A09C6830F3}"/>
              </a:ext>
            </a:extLst>
          </p:cNvPr>
          <p:cNvSpPr txBox="1"/>
          <p:nvPr/>
        </p:nvSpPr>
        <p:spPr>
          <a:xfrm>
            <a:off x="841248" y="1746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on validation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674E6-C4B3-5733-8A89-EEA41EA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355"/>
            <a:ext cx="12192000" cy="377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A613D-6573-F88F-DF22-DB2266B07663}"/>
              </a:ext>
            </a:extLst>
          </p:cNvPr>
          <p:cNvSpPr txBox="1"/>
          <p:nvPr/>
        </p:nvSpPr>
        <p:spPr>
          <a:xfrm>
            <a:off x="9070848" y="6131076"/>
            <a:ext cx="290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/>
              <a:t>Noise has been removed.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Results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53800-2528-7A31-6484-92A09C6830F3}"/>
              </a:ext>
            </a:extLst>
          </p:cNvPr>
          <p:cNvSpPr txBox="1"/>
          <p:nvPr/>
        </p:nvSpPr>
        <p:spPr>
          <a:xfrm>
            <a:off x="841248" y="1746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on validation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9930B-9CA9-DD9A-8531-F5FDF9D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551"/>
            <a:ext cx="12192000" cy="38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568F7-19A5-6F75-6C35-77A778FD9E9A}"/>
              </a:ext>
            </a:extLst>
          </p:cNvPr>
          <p:cNvSpPr txBox="1"/>
          <p:nvPr/>
        </p:nvSpPr>
        <p:spPr>
          <a:xfrm>
            <a:off x="9057691" y="6096248"/>
            <a:ext cx="290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zh-CN"/>
              <a:t>Noise has been removed.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4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D1916-52BC-A3D9-EA9C-36B751F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Discussions</a:t>
            </a:r>
            <a:endParaRPr lang="en-US" sz="4000"/>
          </a:p>
        </p:txBody>
      </p:sp>
      <p:sp>
        <p:nvSpPr>
          <p:cNvPr id="67" name="Rectangle 6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53800-2528-7A31-6484-92A09C6830F3}"/>
              </a:ext>
            </a:extLst>
          </p:cNvPr>
          <p:cNvSpPr txBox="1"/>
          <p:nvPr/>
        </p:nvSpPr>
        <p:spPr>
          <a:xfrm>
            <a:off x="841248" y="17462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Better metrics on image quality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/>
              <a:t>Cleaner, better?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19E55-71A5-8B57-07F7-EC9C85F7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595"/>
            <a:ext cx="12192000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7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29BCD3A4C6041B3CFD35C457E1440" ma:contentTypeVersion="2" ma:contentTypeDescription="Create a new document." ma:contentTypeScope="" ma:versionID="bf9b9565f66b4f80d87bfbf320f45acf">
  <xsd:schema xmlns:xsd="http://www.w3.org/2001/XMLSchema" xmlns:xs="http://www.w3.org/2001/XMLSchema" xmlns:p="http://schemas.microsoft.com/office/2006/metadata/properties" xmlns:ns3="5cf73ddd-8a9c-45dc-bd73-ff6d26d67114" targetNamespace="http://schemas.microsoft.com/office/2006/metadata/properties" ma:root="true" ma:fieldsID="ac7bd76b7e7791fa5d13eab091510de7" ns3:_="">
    <xsd:import namespace="5cf73ddd-8a9c-45dc-bd73-ff6d26d671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73ddd-8a9c-45dc-bd73-ff6d26d67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23F8FA-7708-4319-AE89-7820E4631812}">
  <ds:schemaRefs>
    <ds:schemaRef ds:uri="5cf73ddd-8a9c-45dc-bd73-ff6d26d67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A6F5B8-3402-46F9-8DAE-BD85E7F5EF06}">
  <ds:schemaRefs>
    <ds:schemaRef ds:uri="http://schemas.microsoft.com/office/2006/documentManagement/types"/>
    <ds:schemaRef ds:uri="5cf73ddd-8a9c-45dc-bd73-ff6d26d67114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7A0D802-08A3-40B0-915C-CB54EA6C01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Widescreen</PresentationFormat>
  <Paragraphs>59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GAN Image Denoising</vt:lpstr>
      <vt:lpstr>Introduction</vt:lpstr>
      <vt:lpstr>Background</vt:lpstr>
      <vt:lpstr>Network Structure</vt:lpstr>
      <vt:lpstr>Training</vt:lpstr>
      <vt:lpstr>Results</vt:lpstr>
      <vt:lpstr>Results</vt:lpstr>
      <vt:lpstr>Results</vt:lpstr>
      <vt:lpstr>Discussions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Image Denoising</dc:title>
  <dc:creator>Tiansheng Wang</dc:creator>
  <cp:lastModifiedBy>Tiansheng Wang</cp:lastModifiedBy>
  <cp:revision>2</cp:revision>
  <dcterms:created xsi:type="dcterms:W3CDTF">2023-05-16T15:27:18Z</dcterms:created>
  <dcterms:modified xsi:type="dcterms:W3CDTF">2023-05-19T03:58:57Z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0x0101008ED29BCD3A4C6041B3CFD35C457E1440</vt:lpwstr>
  </property>
</Properties>
</file>